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98" r:id="rId2"/>
  </p:sldMasterIdLst>
  <p:sldIdLst>
    <p:sldId id="256" r:id="rId3"/>
    <p:sldId id="274" r:id="rId4"/>
    <p:sldId id="273" r:id="rId5"/>
    <p:sldId id="279" r:id="rId6"/>
    <p:sldId id="275" r:id="rId7"/>
    <p:sldId id="268" r:id="rId8"/>
    <p:sldId id="269" r:id="rId9"/>
    <p:sldId id="272" r:id="rId10"/>
    <p:sldId id="270" r:id="rId11"/>
    <p:sldId id="271" r:id="rId12"/>
    <p:sldId id="276" r:id="rId13"/>
    <p:sldId id="277" r:id="rId14"/>
    <p:sldId id="278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82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5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4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6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8385-CAE2-472C-AA35-5842064EBD93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F9EE-7899-439D-AD9A-8BA76EA8B80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1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8385-CAE2-472C-AA35-5842064EBD93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F9EE-7899-439D-AD9A-8BA76EA8B80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5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29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8385-CAE2-472C-AA35-5842064EBD93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F9EE-7899-439D-AD9A-8BA76EA8B80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37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02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8385-CAE2-472C-AA35-5842064EBD93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F9EE-7899-439D-AD9A-8BA76EA8B80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5707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8385-CAE2-472C-AA35-5842064EBD93}" type="datetimeFigureOut">
              <a:rPr lang="es-MX" smtClean="0"/>
              <a:t>01/08/2023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F9EE-7899-439D-AD9A-8BA76EA8B80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608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21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9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0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8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3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120560"/>
            <a:ext cx="10515601" cy="2056402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5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3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4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ZMQbHMgK2rw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MacVqujSXW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Eu-RyZt_Uas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PmlRbfSavb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aircAruvnK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fArpB9vl6l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1000"/>
            <a:ext cx="6096000" cy="1524000"/>
          </a:xfrm>
          <a:solidFill>
            <a:schemeClr val="bg1">
              <a:lumMod val="75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b="1" dirty="0" smtClean="0">
                <a:solidFill>
                  <a:schemeClr val="bg1"/>
                </a:solidFill>
              </a:rPr>
              <a:t>Introducción </a:t>
            </a:r>
            <a:r>
              <a:rPr lang="es-MX" b="1" dirty="0" smtClean="0">
                <a:solidFill>
                  <a:schemeClr val="bg1"/>
                </a:solidFill>
              </a:rPr>
              <a:t>a la Inteligencia Artificial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10250"/>
            <a:ext cx="3457575" cy="666750"/>
          </a:xfrm>
          <a:solidFill>
            <a:schemeClr val="bg1">
              <a:lumMod val="75000"/>
              <a:alpha val="50000"/>
            </a:schemeClr>
          </a:solidFill>
        </p:spPr>
        <p:txBody>
          <a:bodyPr>
            <a:normAutofit fontScale="85000" lnSpcReduction="20000"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>
                <a:solidFill>
                  <a:schemeClr val="bg1"/>
                </a:solidFill>
              </a:rPr>
              <a:t>Dr. Antonio Martínez Torteya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>
                <a:solidFill>
                  <a:schemeClr val="bg1"/>
                </a:solidFill>
              </a:rPr>
              <a:t>antonio.martinez@udem.edu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11284" y="6550223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6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43550" cy="1325563"/>
          </a:xfrm>
        </p:spPr>
        <p:txBody>
          <a:bodyPr/>
          <a:lstStyle/>
          <a:p>
            <a:r>
              <a:rPr lang="es-MX" dirty="0" smtClean="0"/>
              <a:t>Integridad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Intención e impacto</a:t>
            </a:r>
          </a:p>
          <a:p>
            <a:r>
              <a:rPr lang="es-MX" dirty="0" smtClean="0"/>
              <a:t>Uso no previsto</a:t>
            </a:r>
          </a:p>
          <a:p>
            <a:r>
              <a:rPr lang="es-MX" dirty="0" smtClean="0"/>
              <a:t>Sesgo involuntario</a:t>
            </a:r>
          </a:p>
          <a:p>
            <a:r>
              <a:rPr lang="es-MX" dirty="0" smtClean="0"/>
              <a:t>Permisos y consentimiento</a:t>
            </a:r>
            <a:endParaRPr lang="es-MX" dirty="0"/>
          </a:p>
        </p:txBody>
      </p:sp>
      <p:grpSp>
        <p:nvGrpSpPr>
          <p:cNvPr id="9" name="Group 8"/>
          <p:cNvGrpSpPr/>
          <p:nvPr/>
        </p:nvGrpSpPr>
        <p:grpSpPr>
          <a:xfrm>
            <a:off x="5200568" y="147986"/>
            <a:ext cx="6991432" cy="6235277"/>
            <a:chOff x="5200568" y="147986"/>
            <a:chExt cx="6991432" cy="6235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2610" y="147986"/>
              <a:ext cx="6989390" cy="2304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568" y="2452274"/>
              <a:ext cx="6991432" cy="371554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200568" y="6167819"/>
              <a:ext cx="2441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https://www.pnas.org/doi/10.1073/pnas.1320040111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42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2382500" y="2290239"/>
            <a:ext cx="12382500" cy="3295110"/>
            <a:chOff x="2070100" y="2907792"/>
            <a:chExt cx="8064500" cy="2057400"/>
          </a:xfrm>
        </p:grpSpPr>
        <p:pic>
          <p:nvPicPr>
            <p:cNvPr id="9" name="Picture 2" descr="It's All 1s and 0s: How Computers Map the Physical World | by Jonathan  Mines | Mediu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891"/>
            <a:stretch/>
          </p:blipFill>
          <p:spPr bwMode="auto">
            <a:xfrm>
              <a:off x="7501258" y="2907792"/>
              <a:ext cx="2633342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t's All 1s and 0s: How Computers Map the Physical World | by Jonathan  Mines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516" y="2907792"/>
              <a:ext cx="365188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t's All 1s and 0s: How Computers Map the Physical World | by Jonathan  Mines | Mediu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77"/>
            <a:stretch/>
          </p:blipFill>
          <p:spPr bwMode="auto">
            <a:xfrm>
              <a:off x="2070100" y="2907792"/>
              <a:ext cx="179756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núcleo de los algoritmos</a:t>
            </a:r>
            <a:endParaRPr lang="es-MX" dirty="0"/>
          </a:p>
        </p:txBody>
      </p:sp>
      <p:sp>
        <p:nvSpPr>
          <p:cNvPr id="18" name="Freeform 17"/>
          <p:cNvSpPr/>
          <p:nvPr/>
        </p:nvSpPr>
        <p:spPr>
          <a:xfrm>
            <a:off x="0" y="1703388"/>
            <a:ext cx="12192000" cy="4468812"/>
          </a:xfrm>
          <a:custGeom>
            <a:avLst/>
            <a:gdLst/>
            <a:ahLst/>
            <a:cxnLst/>
            <a:rect l="l" t="t" r="r" b="b"/>
            <a:pathLst>
              <a:path w="12192000" h="4468812">
                <a:moveTo>
                  <a:pt x="3866762" y="2754775"/>
                </a:moveTo>
                <a:lnTo>
                  <a:pt x="4184841" y="2754775"/>
                </a:lnTo>
                <a:lnTo>
                  <a:pt x="4184841" y="3045101"/>
                </a:lnTo>
                <a:cubicBezTo>
                  <a:pt x="4090912" y="3143300"/>
                  <a:pt x="4004810" y="3218728"/>
                  <a:pt x="3926536" y="3271385"/>
                </a:cubicBezTo>
                <a:cubicBezTo>
                  <a:pt x="3848261" y="3324042"/>
                  <a:pt x="3772833" y="3350371"/>
                  <a:pt x="3700252" y="3350371"/>
                </a:cubicBezTo>
                <a:cubicBezTo>
                  <a:pt x="3602053" y="3350371"/>
                  <a:pt x="3524490" y="3327245"/>
                  <a:pt x="3467564" y="3280991"/>
                </a:cubicBezTo>
                <a:cubicBezTo>
                  <a:pt x="3410637" y="3234738"/>
                  <a:pt x="3382174" y="3167494"/>
                  <a:pt x="3382174" y="3079257"/>
                </a:cubicBezTo>
                <a:cubicBezTo>
                  <a:pt x="3382174" y="3035139"/>
                  <a:pt x="3391069" y="2993511"/>
                  <a:pt x="3408858" y="2954374"/>
                </a:cubicBezTo>
                <a:cubicBezTo>
                  <a:pt x="3426648" y="2915237"/>
                  <a:pt x="3454755" y="2880725"/>
                  <a:pt x="3493181" y="2850839"/>
                </a:cubicBezTo>
                <a:cubicBezTo>
                  <a:pt x="3531606" y="2820952"/>
                  <a:pt x="3581417" y="2797470"/>
                  <a:pt x="3642613" y="2780392"/>
                </a:cubicBezTo>
                <a:cubicBezTo>
                  <a:pt x="3703809" y="2763314"/>
                  <a:pt x="3778526" y="2754775"/>
                  <a:pt x="3866762" y="2754775"/>
                </a:cubicBezTo>
                <a:close/>
                <a:moveTo>
                  <a:pt x="8609723" y="1947838"/>
                </a:moveTo>
                <a:cubicBezTo>
                  <a:pt x="8774811" y="1947838"/>
                  <a:pt x="8899694" y="2004409"/>
                  <a:pt x="8984372" y="2117551"/>
                </a:cubicBezTo>
                <a:cubicBezTo>
                  <a:pt x="9069051" y="2230693"/>
                  <a:pt x="9111390" y="2399694"/>
                  <a:pt x="9111390" y="2624555"/>
                </a:cubicBezTo>
                <a:cubicBezTo>
                  <a:pt x="9111390" y="2721330"/>
                  <a:pt x="9101428" y="2811701"/>
                  <a:pt x="9081503" y="2895668"/>
                </a:cubicBezTo>
                <a:cubicBezTo>
                  <a:pt x="9061580" y="2979635"/>
                  <a:pt x="9031693" y="3052573"/>
                  <a:pt x="8991844" y="3114481"/>
                </a:cubicBezTo>
                <a:cubicBezTo>
                  <a:pt x="8951996" y="3176389"/>
                  <a:pt x="8900050" y="3224776"/>
                  <a:pt x="8836007" y="3259644"/>
                </a:cubicBezTo>
                <a:cubicBezTo>
                  <a:pt x="8771965" y="3294512"/>
                  <a:pt x="8696537" y="3311945"/>
                  <a:pt x="8609723" y="3311945"/>
                </a:cubicBezTo>
                <a:cubicBezTo>
                  <a:pt x="8451752" y="3311945"/>
                  <a:pt x="8327225" y="3254663"/>
                  <a:pt x="8236142" y="3140098"/>
                </a:cubicBezTo>
                <a:cubicBezTo>
                  <a:pt x="8145059" y="3025533"/>
                  <a:pt x="8099518" y="2855108"/>
                  <a:pt x="8099518" y="2628824"/>
                </a:cubicBezTo>
                <a:cubicBezTo>
                  <a:pt x="8099518" y="2534895"/>
                  <a:pt x="8109124" y="2446659"/>
                  <a:pt x="8128337" y="2364115"/>
                </a:cubicBezTo>
                <a:cubicBezTo>
                  <a:pt x="8147550" y="2281571"/>
                  <a:pt x="8177792" y="2209345"/>
                  <a:pt x="8219064" y="2147437"/>
                </a:cubicBezTo>
                <a:cubicBezTo>
                  <a:pt x="8260336" y="2085530"/>
                  <a:pt x="8312993" y="2036786"/>
                  <a:pt x="8377036" y="2001207"/>
                </a:cubicBezTo>
                <a:cubicBezTo>
                  <a:pt x="8441078" y="1965628"/>
                  <a:pt x="8518641" y="1947838"/>
                  <a:pt x="8609723" y="1947838"/>
                </a:cubicBezTo>
                <a:close/>
                <a:moveTo>
                  <a:pt x="11094265" y="1497405"/>
                </a:moveTo>
                <a:cubicBezTo>
                  <a:pt x="10936293" y="1497405"/>
                  <a:pt x="10798246" y="1514483"/>
                  <a:pt x="10680123" y="1548639"/>
                </a:cubicBezTo>
                <a:cubicBezTo>
                  <a:pt x="10562000" y="1582795"/>
                  <a:pt x="10463445" y="1629404"/>
                  <a:pt x="10384459" y="1688466"/>
                </a:cubicBezTo>
                <a:cubicBezTo>
                  <a:pt x="10305473" y="1747527"/>
                  <a:pt x="10246056" y="1816195"/>
                  <a:pt x="10206207" y="1894469"/>
                </a:cubicBezTo>
                <a:cubicBezTo>
                  <a:pt x="10166359" y="1972744"/>
                  <a:pt x="10146434" y="2055999"/>
                  <a:pt x="10146434" y="2144235"/>
                </a:cubicBezTo>
                <a:cubicBezTo>
                  <a:pt x="10146434" y="2235318"/>
                  <a:pt x="10159599" y="2314660"/>
                  <a:pt x="10185927" y="2382260"/>
                </a:cubicBezTo>
                <a:cubicBezTo>
                  <a:pt x="10212256" y="2449861"/>
                  <a:pt x="10251749" y="2509278"/>
                  <a:pt x="10304406" y="2560512"/>
                </a:cubicBezTo>
                <a:cubicBezTo>
                  <a:pt x="10357063" y="2611746"/>
                  <a:pt x="10423596" y="2656220"/>
                  <a:pt x="10504005" y="2693934"/>
                </a:cubicBezTo>
                <a:cubicBezTo>
                  <a:pt x="10584415" y="2731648"/>
                  <a:pt x="10677988" y="2765448"/>
                  <a:pt x="10784726" y="2795335"/>
                </a:cubicBezTo>
                <a:cubicBezTo>
                  <a:pt x="10900002" y="2828068"/>
                  <a:pt x="10993220" y="2857599"/>
                  <a:pt x="11064378" y="2883927"/>
                </a:cubicBezTo>
                <a:cubicBezTo>
                  <a:pt x="11135537" y="2910256"/>
                  <a:pt x="11190685" y="2935873"/>
                  <a:pt x="11229822" y="2960778"/>
                </a:cubicBezTo>
                <a:cubicBezTo>
                  <a:pt x="11268959" y="2985684"/>
                  <a:pt x="11295643" y="3011657"/>
                  <a:pt x="11309875" y="3038697"/>
                </a:cubicBezTo>
                <a:cubicBezTo>
                  <a:pt x="11324107" y="3065737"/>
                  <a:pt x="11331222" y="3095624"/>
                  <a:pt x="11331222" y="3128357"/>
                </a:cubicBezTo>
                <a:cubicBezTo>
                  <a:pt x="11331222" y="3198092"/>
                  <a:pt x="11297422" y="3254663"/>
                  <a:pt x="11229822" y="3298069"/>
                </a:cubicBezTo>
                <a:cubicBezTo>
                  <a:pt x="11162221" y="3341476"/>
                  <a:pt x="11060109" y="3363179"/>
                  <a:pt x="10923485" y="3363179"/>
                </a:cubicBezTo>
                <a:cubicBezTo>
                  <a:pt x="10805362" y="3363179"/>
                  <a:pt x="10679767" y="3350727"/>
                  <a:pt x="10546701" y="3325821"/>
                </a:cubicBezTo>
                <a:cubicBezTo>
                  <a:pt x="10413634" y="3300916"/>
                  <a:pt x="10280212" y="3260711"/>
                  <a:pt x="10146434" y="3205208"/>
                </a:cubicBezTo>
                <a:lnTo>
                  <a:pt x="10146434" y="3674853"/>
                </a:lnTo>
                <a:cubicBezTo>
                  <a:pt x="10260288" y="3703317"/>
                  <a:pt x="10381257" y="3725020"/>
                  <a:pt x="10509342" y="3739963"/>
                </a:cubicBezTo>
                <a:cubicBezTo>
                  <a:pt x="10637428" y="3754907"/>
                  <a:pt x="10781168" y="3762378"/>
                  <a:pt x="10940563" y="3762378"/>
                </a:cubicBezTo>
                <a:cubicBezTo>
                  <a:pt x="11060109" y="3762378"/>
                  <a:pt x="11177164" y="3749926"/>
                  <a:pt x="11291730" y="3725020"/>
                </a:cubicBezTo>
                <a:cubicBezTo>
                  <a:pt x="11406295" y="3700115"/>
                  <a:pt x="11508763" y="3660266"/>
                  <a:pt x="11599134" y="3605474"/>
                </a:cubicBezTo>
                <a:cubicBezTo>
                  <a:pt x="11689505" y="3550682"/>
                  <a:pt x="11762087" y="3479524"/>
                  <a:pt x="11816879" y="3391999"/>
                </a:cubicBezTo>
                <a:cubicBezTo>
                  <a:pt x="11871671" y="3304474"/>
                  <a:pt x="11899067" y="3198803"/>
                  <a:pt x="11899067" y="3074988"/>
                </a:cubicBezTo>
                <a:cubicBezTo>
                  <a:pt x="11899067" y="2991021"/>
                  <a:pt x="11887682" y="2916304"/>
                  <a:pt x="11864911" y="2850839"/>
                </a:cubicBezTo>
                <a:cubicBezTo>
                  <a:pt x="11842140" y="2785373"/>
                  <a:pt x="11804782" y="2727023"/>
                  <a:pt x="11752836" y="2675789"/>
                </a:cubicBezTo>
                <a:cubicBezTo>
                  <a:pt x="11700891" y="2624555"/>
                  <a:pt x="11632223" y="2578658"/>
                  <a:pt x="11546833" y="2538097"/>
                </a:cubicBezTo>
                <a:cubicBezTo>
                  <a:pt x="11461442" y="2497537"/>
                  <a:pt x="11356128" y="2459467"/>
                  <a:pt x="11230889" y="2423888"/>
                </a:cubicBezTo>
                <a:cubicBezTo>
                  <a:pt x="11119882" y="2392578"/>
                  <a:pt x="11030578" y="2363759"/>
                  <a:pt x="10962977" y="2337430"/>
                </a:cubicBezTo>
                <a:cubicBezTo>
                  <a:pt x="10895377" y="2311102"/>
                  <a:pt x="10842720" y="2285841"/>
                  <a:pt x="10805006" y="2261647"/>
                </a:cubicBezTo>
                <a:cubicBezTo>
                  <a:pt x="10767292" y="2237453"/>
                  <a:pt x="10742031" y="2212547"/>
                  <a:pt x="10729222" y="2186930"/>
                </a:cubicBezTo>
                <a:cubicBezTo>
                  <a:pt x="10716413" y="2161313"/>
                  <a:pt x="10710009" y="2132138"/>
                  <a:pt x="10710009" y="2099405"/>
                </a:cubicBezTo>
                <a:cubicBezTo>
                  <a:pt x="10710009" y="2031093"/>
                  <a:pt x="10742386" y="1977725"/>
                  <a:pt x="10807140" y="1939299"/>
                </a:cubicBezTo>
                <a:cubicBezTo>
                  <a:pt x="10871895" y="1900874"/>
                  <a:pt x="10957641" y="1881661"/>
                  <a:pt x="11064378" y="1881661"/>
                </a:cubicBezTo>
                <a:cubicBezTo>
                  <a:pt x="11171116" y="1881661"/>
                  <a:pt x="11278921" y="1889844"/>
                  <a:pt x="11387793" y="1906210"/>
                </a:cubicBezTo>
                <a:cubicBezTo>
                  <a:pt x="11496666" y="1922577"/>
                  <a:pt x="11613010" y="1950684"/>
                  <a:pt x="11736826" y="1990533"/>
                </a:cubicBezTo>
                <a:lnTo>
                  <a:pt x="11736826" y="1565717"/>
                </a:lnTo>
                <a:cubicBezTo>
                  <a:pt x="11655705" y="1548639"/>
                  <a:pt x="11562487" y="1532984"/>
                  <a:pt x="11457173" y="1518753"/>
                </a:cubicBezTo>
                <a:cubicBezTo>
                  <a:pt x="11351858" y="1504521"/>
                  <a:pt x="11230889" y="1497405"/>
                  <a:pt x="11094265" y="1497405"/>
                </a:cubicBezTo>
                <a:close/>
                <a:moveTo>
                  <a:pt x="8626801" y="1497405"/>
                </a:moveTo>
                <a:cubicBezTo>
                  <a:pt x="8460290" y="1497405"/>
                  <a:pt x="8310858" y="1524801"/>
                  <a:pt x="8178504" y="1579593"/>
                </a:cubicBezTo>
                <a:cubicBezTo>
                  <a:pt x="8046149" y="1634385"/>
                  <a:pt x="7934074" y="1711592"/>
                  <a:pt x="7842280" y="1811214"/>
                </a:cubicBezTo>
                <a:cubicBezTo>
                  <a:pt x="7750485" y="1910836"/>
                  <a:pt x="7680039" y="2031093"/>
                  <a:pt x="7630939" y="2171987"/>
                </a:cubicBezTo>
                <a:cubicBezTo>
                  <a:pt x="7581840" y="2312881"/>
                  <a:pt x="7557290" y="2469429"/>
                  <a:pt x="7557290" y="2641633"/>
                </a:cubicBezTo>
                <a:cubicBezTo>
                  <a:pt x="7557290" y="2828068"/>
                  <a:pt x="7580773" y="2991377"/>
                  <a:pt x="7627737" y="3131559"/>
                </a:cubicBezTo>
                <a:cubicBezTo>
                  <a:pt x="7674702" y="3271741"/>
                  <a:pt x="7742302" y="3388441"/>
                  <a:pt x="7830539" y="3481658"/>
                </a:cubicBezTo>
                <a:cubicBezTo>
                  <a:pt x="7918775" y="3574876"/>
                  <a:pt x="8026224" y="3644967"/>
                  <a:pt x="8152886" y="3691931"/>
                </a:cubicBezTo>
                <a:cubicBezTo>
                  <a:pt x="8279549" y="3738896"/>
                  <a:pt x="8423288" y="3762378"/>
                  <a:pt x="8584106" y="3762378"/>
                </a:cubicBezTo>
                <a:cubicBezTo>
                  <a:pt x="8753464" y="3762378"/>
                  <a:pt x="8904319" y="3734627"/>
                  <a:pt x="9036674" y="3679123"/>
                </a:cubicBezTo>
                <a:cubicBezTo>
                  <a:pt x="9169028" y="3623619"/>
                  <a:pt x="9280748" y="3545345"/>
                  <a:pt x="9371830" y="3444300"/>
                </a:cubicBezTo>
                <a:cubicBezTo>
                  <a:pt x="9462913" y="3343255"/>
                  <a:pt x="9532649" y="3221930"/>
                  <a:pt x="9581036" y="3080325"/>
                </a:cubicBezTo>
                <a:cubicBezTo>
                  <a:pt x="9629424" y="2938719"/>
                  <a:pt x="9653617" y="2782527"/>
                  <a:pt x="9653617" y="2611746"/>
                </a:cubicBezTo>
                <a:cubicBezTo>
                  <a:pt x="9653617" y="2429581"/>
                  <a:pt x="9630491" y="2269118"/>
                  <a:pt x="9584238" y="2130359"/>
                </a:cubicBezTo>
                <a:cubicBezTo>
                  <a:pt x="9537985" y="1991600"/>
                  <a:pt x="9470741" y="1875256"/>
                  <a:pt x="9382504" y="1781327"/>
                </a:cubicBezTo>
                <a:cubicBezTo>
                  <a:pt x="9294268" y="1687398"/>
                  <a:pt x="9186818" y="1616596"/>
                  <a:pt x="9060156" y="1568919"/>
                </a:cubicBezTo>
                <a:cubicBezTo>
                  <a:pt x="8933494" y="1521243"/>
                  <a:pt x="8789043" y="1497405"/>
                  <a:pt x="8626801" y="1497405"/>
                </a:cubicBezTo>
                <a:close/>
                <a:moveTo>
                  <a:pt x="3787777" y="1497405"/>
                </a:moveTo>
                <a:cubicBezTo>
                  <a:pt x="3641190" y="1497405"/>
                  <a:pt x="3499941" y="1510925"/>
                  <a:pt x="3364028" y="1537965"/>
                </a:cubicBezTo>
                <a:cubicBezTo>
                  <a:pt x="3228115" y="1565006"/>
                  <a:pt x="3108213" y="1599162"/>
                  <a:pt x="3004322" y="1640434"/>
                </a:cubicBezTo>
                <a:lnTo>
                  <a:pt x="3004322" y="2056710"/>
                </a:lnTo>
                <a:cubicBezTo>
                  <a:pt x="3121022" y="2004053"/>
                  <a:pt x="3241636" y="1963137"/>
                  <a:pt x="3366163" y="1933962"/>
                </a:cubicBezTo>
                <a:cubicBezTo>
                  <a:pt x="3490690" y="1904787"/>
                  <a:pt x="3616997" y="1890200"/>
                  <a:pt x="3745081" y="1890200"/>
                </a:cubicBezTo>
                <a:cubicBezTo>
                  <a:pt x="3826202" y="1890200"/>
                  <a:pt x="3894514" y="1898739"/>
                  <a:pt x="3950018" y="1915817"/>
                </a:cubicBezTo>
                <a:cubicBezTo>
                  <a:pt x="4005522" y="1932895"/>
                  <a:pt x="4050707" y="1957089"/>
                  <a:pt x="4085575" y="1988398"/>
                </a:cubicBezTo>
                <a:cubicBezTo>
                  <a:pt x="4120442" y="2019708"/>
                  <a:pt x="4145703" y="2057778"/>
                  <a:pt x="4161359" y="2102608"/>
                </a:cubicBezTo>
                <a:cubicBezTo>
                  <a:pt x="4177014" y="2147437"/>
                  <a:pt x="4184841" y="2197604"/>
                  <a:pt x="4184841" y="2253108"/>
                </a:cubicBezTo>
                <a:lnTo>
                  <a:pt x="4184841" y="2383328"/>
                </a:lnTo>
                <a:lnTo>
                  <a:pt x="3900919" y="2383328"/>
                </a:lnTo>
                <a:cubicBezTo>
                  <a:pt x="3721599" y="2383328"/>
                  <a:pt x="3565407" y="2401117"/>
                  <a:pt x="3432340" y="2436696"/>
                </a:cubicBezTo>
                <a:cubicBezTo>
                  <a:pt x="3299274" y="2472276"/>
                  <a:pt x="3188267" y="2521375"/>
                  <a:pt x="3099319" y="2583994"/>
                </a:cubicBezTo>
                <a:cubicBezTo>
                  <a:pt x="3010371" y="2646614"/>
                  <a:pt x="2944193" y="2721330"/>
                  <a:pt x="2900787" y="2808144"/>
                </a:cubicBezTo>
                <a:cubicBezTo>
                  <a:pt x="2857380" y="2894957"/>
                  <a:pt x="2835677" y="2989598"/>
                  <a:pt x="2835677" y="3092066"/>
                </a:cubicBezTo>
                <a:cubicBezTo>
                  <a:pt x="2835677" y="3191688"/>
                  <a:pt x="2850264" y="3282771"/>
                  <a:pt x="2879439" y="3365314"/>
                </a:cubicBezTo>
                <a:cubicBezTo>
                  <a:pt x="2908614" y="3447858"/>
                  <a:pt x="2951665" y="3518305"/>
                  <a:pt x="3008592" y="3576655"/>
                </a:cubicBezTo>
                <a:cubicBezTo>
                  <a:pt x="3065518" y="3635005"/>
                  <a:pt x="3135965" y="3680546"/>
                  <a:pt x="3219932" y="3713279"/>
                </a:cubicBezTo>
                <a:cubicBezTo>
                  <a:pt x="3303899" y="3746012"/>
                  <a:pt x="3401386" y="3762378"/>
                  <a:pt x="3512393" y="3762378"/>
                </a:cubicBezTo>
                <a:cubicBezTo>
                  <a:pt x="3596360" y="3762378"/>
                  <a:pt x="3673568" y="3754195"/>
                  <a:pt x="3744014" y="3737829"/>
                </a:cubicBezTo>
                <a:cubicBezTo>
                  <a:pt x="3814461" y="3721462"/>
                  <a:pt x="3879571" y="3698336"/>
                  <a:pt x="3939344" y="3668449"/>
                </a:cubicBezTo>
                <a:cubicBezTo>
                  <a:pt x="3999117" y="3638563"/>
                  <a:pt x="4053909" y="3603339"/>
                  <a:pt x="4103720" y="3562779"/>
                </a:cubicBezTo>
                <a:cubicBezTo>
                  <a:pt x="4153531" y="3522219"/>
                  <a:pt x="4201207" y="3477745"/>
                  <a:pt x="4246749" y="3429357"/>
                </a:cubicBezTo>
                <a:lnTo>
                  <a:pt x="4259557" y="3713279"/>
                </a:lnTo>
                <a:lnTo>
                  <a:pt x="4705721" y="3713279"/>
                </a:lnTo>
                <a:lnTo>
                  <a:pt x="4705721" y="2231760"/>
                </a:lnTo>
                <a:cubicBezTo>
                  <a:pt x="4705721" y="2109368"/>
                  <a:pt x="4687931" y="2002274"/>
                  <a:pt x="4652352" y="1910480"/>
                </a:cubicBezTo>
                <a:cubicBezTo>
                  <a:pt x="4616773" y="1818685"/>
                  <a:pt x="4561625" y="1742190"/>
                  <a:pt x="4486908" y="1680994"/>
                </a:cubicBezTo>
                <a:cubicBezTo>
                  <a:pt x="4412192" y="1619798"/>
                  <a:pt x="4317196" y="1573900"/>
                  <a:pt x="4201919" y="1543302"/>
                </a:cubicBezTo>
                <a:cubicBezTo>
                  <a:pt x="4086642" y="1512704"/>
                  <a:pt x="3948595" y="1497405"/>
                  <a:pt x="3787777" y="1497405"/>
                </a:cubicBezTo>
                <a:close/>
                <a:moveTo>
                  <a:pt x="911426" y="1362916"/>
                </a:moveTo>
                <a:lnTo>
                  <a:pt x="1178271" y="1362916"/>
                </a:lnTo>
                <a:cubicBezTo>
                  <a:pt x="1322011" y="1362916"/>
                  <a:pt x="1442269" y="1384263"/>
                  <a:pt x="1539044" y="1426958"/>
                </a:cubicBezTo>
                <a:cubicBezTo>
                  <a:pt x="1635820" y="1469653"/>
                  <a:pt x="1713027" y="1531917"/>
                  <a:pt x="1770665" y="1613749"/>
                </a:cubicBezTo>
                <a:cubicBezTo>
                  <a:pt x="1828303" y="1695581"/>
                  <a:pt x="1869219" y="1795559"/>
                  <a:pt x="1893413" y="1913682"/>
                </a:cubicBezTo>
                <a:cubicBezTo>
                  <a:pt x="1917607" y="2031805"/>
                  <a:pt x="1929704" y="2166294"/>
                  <a:pt x="1929704" y="2317150"/>
                </a:cubicBezTo>
                <a:cubicBezTo>
                  <a:pt x="1929704" y="2647325"/>
                  <a:pt x="1862815" y="2889264"/>
                  <a:pt x="1729037" y="3042966"/>
                </a:cubicBezTo>
                <a:cubicBezTo>
                  <a:pt x="1595259" y="3196669"/>
                  <a:pt x="1399574" y="3273520"/>
                  <a:pt x="1141980" y="3273520"/>
                </a:cubicBezTo>
                <a:lnTo>
                  <a:pt x="911426" y="3273520"/>
                </a:lnTo>
                <a:close/>
                <a:moveTo>
                  <a:pt x="386277" y="923156"/>
                </a:moveTo>
                <a:lnTo>
                  <a:pt x="386277" y="3713279"/>
                </a:lnTo>
                <a:lnTo>
                  <a:pt x="1095015" y="3713279"/>
                </a:lnTo>
                <a:cubicBezTo>
                  <a:pt x="1341223" y="3713279"/>
                  <a:pt x="1552564" y="3679479"/>
                  <a:pt x="1729037" y="3611878"/>
                </a:cubicBezTo>
                <a:cubicBezTo>
                  <a:pt x="1905510" y="3544278"/>
                  <a:pt x="2050318" y="3448214"/>
                  <a:pt x="2163460" y="3323687"/>
                </a:cubicBezTo>
                <a:cubicBezTo>
                  <a:pt x="2276602" y="3199159"/>
                  <a:pt x="2359857" y="3048659"/>
                  <a:pt x="2413226" y="2872186"/>
                </a:cubicBezTo>
                <a:cubicBezTo>
                  <a:pt x="2466594" y="2695713"/>
                  <a:pt x="2493279" y="2499316"/>
                  <a:pt x="2493279" y="2282994"/>
                </a:cubicBezTo>
                <a:cubicBezTo>
                  <a:pt x="2493279" y="2046748"/>
                  <a:pt x="2466594" y="1843235"/>
                  <a:pt x="2413226" y="1672455"/>
                </a:cubicBezTo>
                <a:cubicBezTo>
                  <a:pt x="2359857" y="1501675"/>
                  <a:pt x="2279804" y="1360781"/>
                  <a:pt x="2173066" y="1249774"/>
                </a:cubicBezTo>
                <a:cubicBezTo>
                  <a:pt x="2066328" y="1138767"/>
                  <a:pt x="1932906" y="1056579"/>
                  <a:pt x="1772800" y="1003210"/>
                </a:cubicBezTo>
                <a:cubicBezTo>
                  <a:pt x="1612693" y="949841"/>
                  <a:pt x="1425902" y="923156"/>
                  <a:pt x="1212427" y="923156"/>
                </a:cubicBezTo>
                <a:close/>
                <a:moveTo>
                  <a:pt x="6245715" y="850575"/>
                </a:moveTo>
                <a:lnTo>
                  <a:pt x="5712026" y="989334"/>
                </a:lnTo>
                <a:lnTo>
                  <a:pt x="5712026" y="1544370"/>
                </a:lnTo>
                <a:lnTo>
                  <a:pt x="5129238" y="1544370"/>
                </a:lnTo>
                <a:lnTo>
                  <a:pt x="5129238" y="1949973"/>
                </a:lnTo>
                <a:lnTo>
                  <a:pt x="5712026" y="1949973"/>
                </a:lnTo>
                <a:lnTo>
                  <a:pt x="5712026" y="3008810"/>
                </a:lnTo>
                <a:cubicBezTo>
                  <a:pt x="5712026" y="3139742"/>
                  <a:pt x="5728037" y="3252528"/>
                  <a:pt x="5760058" y="3347169"/>
                </a:cubicBezTo>
                <a:cubicBezTo>
                  <a:pt x="5792079" y="3441810"/>
                  <a:pt x="5841890" y="3519728"/>
                  <a:pt x="5909491" y="3580924"/>
                </a:cubicBezTo>
                <a:cubicBezTo>
                  <a:pt x="5977091" y="3642121"/>
                  <a:pt x="6062482" y="3687662"/>
                  <a:pt x="6165661" y="3717549"/>
                </a:cubicBezTo>
                <a:cubicBezTo>
                  <a:pt x="6268841" y="3747435"/>
                  <a:pt x="6391589" y="3762378"/>
                  <a:pt x="6533906" y="3762378"/>
                </a:cubicBezTo>
                <a:cubicBezTo>
                  <a:pt x="6619296" y="3762378"/>
                  <a:pt x="6709668" y="3755974"/>
                  <a:pt x="6805020" y="3743166"/>
                </a:cubicBezTo>
                <a:cubicBezTo>
                  <a:pt x="6900372" y="3730357"/>
                  <a:pt x="6995013" y="3713279"/>
                  <a:pt x="7088942" y="3691931"/>
                </a:cubicBezTo>
                <a:lnTo>
                  <a:pt x="7088942" y="3275655"/>
                </a:lnTo>
                <a:cubicBezTo>
                  <a:pt x="7022053" y="3294156"/>
                  <a:pt x="6948048" y="3310522"/>
                  <a:pt x="6866928" y="3324754"/>
                </a:cubicBezTo>
                <a:cubicBezTo>
                  <a:pt x="6785807" y="3338986"/>
                  <a:pt x="6702552" y="3346101"/>
                  <a:pt x="6617162" y="3346101"/>
                </a:cubicBezTo>
                <a:cubicBezTo>
                  <a:pt x="6483384" y="3346101"/>
                  <a:pt x="6388031" y="3314436"/>
                  <a:pt x="6331105" y="3251105"/>
                </a:cubicBezTo>
                <a:cubicBezTo>
                  <a:pt x="6274178" y="3187774"/>
                  <a:pt x="6245715" y="3094201"/>
                  <a:pt x="6245715" y="2970385"/>
                </a:cubicBezTo>
                <a:lnTo>
                  <a:pt x="6245715" y="1949973"/>
                </a:lnTo>
                <a:lnTo>
                  <a:pt x="7088942" y="1949973"/>
                </a:lnTo>
                <a:lnTo>
                  <a:pt x="7088942" y="1544370"/>
                </a:lnTo>
                <a:lnTo>
                  <a:pt x="6245715" y="154437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468812"/>
                </a:lnTo>
                <a:lnTo>
                  <a:pt x="0" y="4468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13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99896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4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  <a:endParaRPr lang="es-MX" dirty="0"/>
          </a:p>
        </p:txBody>
      </p:sp>
      <p:pic>
        <p:nvPicPr>
          <p:cNvPr id="3074" name="Picture 2" descr="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87525"/>
            <a:ext cx="9144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242093"/>
            <a:ext cx="5476875" cy="1571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3999" y="5513973"/>
            <a:ext cx="76866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>
                <a:solidFill>
                  <a:schemeClr val="bg1">
                    <a:lumMod val="65000"/>
                  </a:schemeClr>
                </a:solidFill>
              </a:rPr>
              <a:t>https://www.forbes.com/sites/gilpress/2016/03/23/data-preparation-most-time-consuming-least-enjoyable-data-science-task-survey-says/?sh=49ea0ba66f63</a:t>
            </a:r>
          </a:p>
        </p:txBody>
      </p:sp>
    </p:spTree>
    <p:extLst>
      <p:ext uri="{BB962C8B-B14F-4D97-AF65-F5344CB8AC3E}">
        <p14:creationId xmlns:p14="http://schemas.microsoft.com/office/powerpoint/2010/main" val="176604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Algoritmos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General</a:t>
            </a:r>
          </a:p>
          <a:p>
            <a:pPr lvl="1"/>
            <a:r>
              <a:rPr lang="es-MX" dirty="0" smtClean="0"/>
              <a:t>Conjunto de instrucciones y reglas especificadas para cumplir un objetivo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IA</a:t>
            </a:r>
          </a:p>
          <a:p>
            <a:pPr lvl="1"/>
            <a:r>
              <a:rPr lang="es-MX" dirty="0" smtClean="0"/>
              <a:t>Conjunto de instrucciones que se basan en datos para crear sistemas que exhiben un comportamiento “inteligente” para resolver problemas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376737"/>
            <a:ext cx="62007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16" y="2802872"/>
            <a:ext cx="6466667" cy="22571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3" y="1690688"/>
            <a:ext cx="6333333" cy="2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06" y="3890688"/>
            <a:ext cx="5914286" cy="225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10100" y="6488668"/>
            <a:ext cx="463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The Fastest Maze-Solving Competition On Earth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5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69" y="2964777"/>
            <a:ext cx="6104762" cy="1933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0100" y="6488668"/>
            <a:ext cx="594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The Knapsack Problem &amp; Genetic Algorithms - </a:t>
            </a:r>
            <a:r>
              <a:rPr lang="en-US" dirty="0" err="1" smtClean="0">
                <a:hlinkClick r:id="rId4"/>
              </a:rPr>
              <a:t>Computerphile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4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58" y="1850602"/>
            <a:ext cx="6072381" cy="1485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59" y="3496230"/>
            <a:ext cx="3832381" cy="2598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10100" y="6488668"/>
            <a:ext cx="624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New hope for humans in an A.I. world | Louis </a:t>
            </a:r>
            <a:r>
              <a:rPr lang="en-US" dirty="0" err="1" smtClean="0">
                <a:hlinkClick r:id="rId5"/>
              </a:rPr>
              <a:t>Rosenber</a:t>
            </a:r>
            <a:r>
              <a:rPr lang="en-US" dirty="0" smtClean="0">
                <a:hlinkClick r:id="rId5"/>
              </a:rPr>
              <a:t> | </a:t>
            </a:r>
            <a:r>
              <a:rPr lang="en-US" dirty="0" err="1" smtClean="0">
                <a:hlinkClick r:id="rId5"/>
              </a:rPr>
              <a:t>TedxKC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6007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16" y="2679063"/>
            <a:ext cx="5666667" cy="25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0100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4"/>
              </a:rPr>
              <a:t>Stealing Baseball Signs with a Phone (Machine Learning)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932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88" y="2660015"/>
            <a:ext cx="6009524" cy="25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0100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4"/>
              </a:rPr>
              <a:t>But what is a neural network? | Chapter 1, Deep learning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31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Inteligencia Artificial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25412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Definan inteligencia</a:t>
            </a:r>
          </a:p>
        </p:txBody>
      </p:sp>
      <p:pic>
        <p:nvPicPr>
          <p:cNvPr id="4" name="C1.1 Inteligenc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1700" y="0"/>
            <a:ext cx="621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0" y="365125"/>
            <a:ext cx="6743700" cy="1325563"/>
          </a:xfrm>
        </p:spPr>
        <p:txBody>
          <a:bodyPr/>
          <a:lstStyle/>
          <a:p>
            <a:r>
              <a:rPr lang="es-MX" dirty="0" smtClean="0"/>
              <a:t>Mapa de Algoritmos de IA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2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100" y="1690688"/>
            <a:ext cx="6743700" cy="44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378" y="2564777"/>
            <a:ext cx="6657143" cy="2733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280639" y="5361917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Imagen obtenida de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Grokking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Artificial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r>
              <a:rPr lang="es-MX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800" dirty="0" err="1" smtClean="0">
                <a:solidFill>
                  <a:schemeClr val="bg1">
                    <a:lumMod val="65000"/>
                  </a:schemeClr>
                </a:solidFill>
              </a:rPr>
              <a:t>Algorithms</a:t>
            </a:r>
            <a:endParaRPr lang="es-MX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3378" y="6424579"/>
            <a:ext cx="7382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hlinkClick r:id="rId4"/>
              </a:rPr>
              <a:t>Reinforcement</a:t>
            </a:r>
            <a:r>
              <a:rPr lang="es-ES" dirty="0" smtClean="0">
                <a:hlinkClick r:id="rId4"/>
              </a:rPr>
              <a:t> </a:t>
            </a:r>
            <a:r>
              <a:rPr lang="es-ES" dirty="0" err="1" smtClean="0">
                <a:hlinkClick r:id="rId4"/>
              </a:rPr>
              <a:t>Learning</a:t>
            </a:r>
            <a:r>
              <a:rPr lang="es-ES" dirty="0" smtClean="0">
                <a:hlinkClick r:id="rId4"/>
              </a:rPr>
              <a:t> aplicado a Mario </a:t>
            </a:r>
            <a:r>
              <a:rPr lang="es-ES" dirty="0" err="1" smtClean="0">
                <a:hlinkClick r:id="rId4"/>
              </a:rPr>
              <a:t>Bros</a:t>
            </a:r>
            <a:r>
              <a:rPr lang="es-ES" dirty="0" smtClean="0">
                <a:hlinkClick r:id="rId4"/>
              </a:rPr>
              <a:t> (Proximal </a:t>
            </a:r>
            <a:r>
              <a:rPr lang="es-ES" dirty="0" err="1" smtClean="0">
                <a:hlinkClick r:id="rId4"/>
              </a:rPr>
              <a:t>Policy</a:t>
            </a:r>
            <a:r>
              <a:rPr lang="es-ES" dirty="0" smtClean="0">
                <a:hlinkClick r:id="rId4"/>
              </a:rPr>
              <a:t> </a:t>
            </a:r>
            <a:r>
              <a:rPr lang="es-ES" dirty="0" err="1" smtClean="0">
                <a:hlinkClick r:id="rId4"/>
              </a:rPr>
              <a:t>Optimization</a:t>
            </a:r>
            <a:r>
              <a:rPr lang="es-ES" dirty="0" smtClean="0">
                <a:hlinkClick r:id="rId4"/>
              </a:rPr>
              <a:t>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323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Próxima clase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C1.2 Aprendizaje Estadístico-Automático</a:t>
            </a:r>
          </a:p>
          <a:p>
            <a:r>
              <a:rPr lang="es-MX" dirty="0" smtClean="0"/>
              <a:t>Repaso C1.1</a:t>
            </a:r>
          </a:p>
          <a:p>
            <a:r>
              <a:rPr lang="es-MX" dirty="0" smtClean="0"/>
              <a:t>Presentación “Historia de la IA”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487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Inteligencia Artificial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25412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Definan inteligencia artificial</a:t>
            </a:r>
          </a:p>
          <a:p>
            <a:r>
              <a:rPr lang="es-MX" dirty="0" smtClean="0"/>
              <a:t>Exhibir comportamiento “inteligente”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12" y="1727264"/>
            <a:ext cx="7390800" cy="43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Aplicaciones de IA</a:t>
            </a:r>
          </a:p>
          <a:p>
            <a:r>
              <a:rPr lang="es-MX" dirty="0" smtClean="0"/>
              <a:t>Integridad</a:t>
            </a:r>
          </a:p>
          <a:p>
            <a:r>
              <a:rPr lang="es-MX" dirty="0" smtClean="0"/>
              <a:t>Definiciones básicas</a:t>
            </a:r>
          </a:p>
          <a:p>
            <a:r>
              <a:rPr lang="es-MX" dirty="0" smtClean="0"/>
              <a:t>Mapa general de 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7416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Aplicaciones de IA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 smtClean="0"/>
              <a:t>Salud</a:t>
            </a:r>
          </a:p>
          <a:p>
            <a:pPr lvl="1"/>
            <a:r>
              <a:rPr lang="es-MX" dirty="0" err="1" smtClean="0"/>
              <a:t>CADx</a:t>
            </a:r>
            <a:endParaRPr lang="es-MX" dirty="0" smtClean="0"/>
          </a:p>
          <a:p>
            <a:pPr lvl="1"/>
            <a:r>
              <a:rPr lang="es-MX" dirty="0" err="1" smtClean="0"/>
              <a:t>Subtipificación</a:t>
            </a:r>
            <a:r>
              <a:rPr lang="es-MX" dirty="0" smtClean="0"/>
              <a:t> de enfermedades</a:t>
            </a:r>
          </a:p>
          <a:p>
            <a:r>
              <a:rPr lang="es-MX" dirty="0" smtClean="0"/>
              <a:t>Finanzas</a:t>
            </a:r>
          </a:p>
          <a:p>
            <a:pPr lvl="1"/>
            <a:r>
              <a:rPr lang="es-MX" dirty="0" smtClean="0"/>
              <a:t>Detección de fraudes</a:t>
            </a:r>
          </a:p>
          <a:p>
            <a:pPr lvl="1"/>
            <a:r>
              <a:rPr lang="es-MX" dirty="0" smtClean="0"/>
              <a:t>Aprobación de créditos</a:t>
            </a:r>
          </a:p>
          <a:p>
            <a:r>
              <a:rPr lang="es-MX" dirty="0" smtClean="0"/>
              <a:t>Transporte</a:t>
            </a:r>
          </a:p>
          <a:p>
            <a:pPr lvl="1"/>
            <a:r>
              <a:rPr lang="es-MX" dirty="0" smtClean="0"/>
              <a:t>Vehículos autónomos</a:t>
            </a:r>
          </a:p>
          <a:p>
            <a:pPr lvl="1"/>
            <a:r>
              <a:rPr lang="es-MX" dirty="0" smtClean="0"/>
              <a:t>Gestión de tráfico</a:t>
            </a:r>
          </a:p>
          <a:p>
            <a:r>
              <a:rPr lang="es-MX" dirty="0" smtClean="0"/>
              <a:t>Educación</a:t>
            </a:r>
          </a:p>
          <a:p>
            <a:pPr lvl="1"/>
            <a:r>
              <a:rPr lang="es-MX" dirty="0" smtClean="0"/>
              <a:t>Alertas tempranas</a:t>
            </a:r>
          </a:p>
          <a:p>
            <a:pPr lvl="1"/>
            <a:r>
              <a:rPr lang="es-MX" dirty="0" smtClean="0"/>
              <a:t>Planeación de actividades</a:t>
            </a:r>
          </a:p>
          <a:p>
            <a:r>
              <a:rPr lang="es-MX" dirty="0" smtClean="0"/>
              <a:t>Ventas</a:t>
            </a:r>
          </a:p>
          <a:p>
            <a:pPr lvl="1"/>
            <a:r>
              <a:rPr lang="es-MX" dirty="0" smtClean="0"/>
              <a:t>Gestión de inventario</a:t>
            </a:r>
          </a:p>
          <a:p>
            <a:pPr lvl="1"/>
            <a:r>
              <a:rPr lang="es-MX" dirty="0" smtClean="0"/>
              <a:t>Tiendas inteligentes</a:t>
            </a:r>
          </a:p>
          <a:p>
            <a:r>
              <a:rPr lang="es-MX" dirty="0" smtClean="0"/>
              <a:t>Uso diario</a:t>
            </a:r>
          </a:p>
          <a:p>
            <a:pPr lvl="1"/>
            <a:r>
              <a:rPr lang="es-MX" dirty="0" smtClean="0"/>
              <a:t>Filtros de spam</a:t>
            </a:r>
          </a:p>
          <a:p>
            <a:pPr lvl="1"/>
            <a:r>
              <a:rPr lang="es-MX" dirty="0" smtClean="0"/>
              <a:t>Autocomplete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 smtClean="0"/>
              <a:t>Entretenimiento</a:t>
            </a:r>
          </a:p>
          <a:p>
            <a:pPr lvl="1"/>
            <a:r>
              <a:rPr lang="es-MX" dirty="0" smtClean="0"/>
              <a:t>Sistemas de recomendación</a:t>
            </a:r>
          </a:p>
          <a:p>
            <a:pPr lvl="1"/>
            <a:r>
              <a:rPr lang="es-MX" dirty="0" err="1" smtClean="0"/>
              <a:t>DeepFake</a:t>
            </a:r>
            <a:endParaRPr lang="es-MX" dirty="0" smtClean="0"/>
          </a:p>
          <a:p>
            <a:r>
              <a:rPr lang="es-MX" dirty="0" smtClean="0"/>
              <a:t>Manufactura</a:t>
            </a:r>
          </a:p>
          <a:p>
            <a:pPr lvl="1"/>
            <a:r>
              <a:rPr lang="es-MX" dirty="0" smtClean="0"/>
              <a:t>Mantenimiento predictivo</a:t>
            </a:r>
          </a:p>
          <a:p>
            <a:pPr lvl="1"/>
            <a:r>
              <a:rPr lang="es-MX" dirty="0" smtClean="0"/>
              <a:t>Control de calidad</a:t>
            </a:r>
          </a:p>
          <a:p>
            <a:r>
              <a:rPr lang="es-MX" dirty="0" smtClean="0"/>
              <a:t>Publicidad</a:t>
            </a:r>
          </a:p>
          <a:p>
            <a:pPr lvl="1"/>
            <a:r>
              <a:rPr lang="es-MX" dirty="0" smtClean="0"/>
              <a:t>Publicidad dirigida</a:t>
            </a:r>
          </a:p>
          <a:p>
            <a:pPr lvl="1"/>
            <a:r>
              <a:rPr lang="es-MX" dirty="0" smtClean="0"/>
              <a:t>Segmentación de poblaciones</a:t>
            </a:r>
          </a:p>
          <a:p>
            <a:r>
              <a:rPr lang="es-MX" dirty="0" smtClean="0"/>
              <a:t>Procesamiento del lenguaje natural</a:t>
            </a:r>
          </a:p>
          <a:p>
            <a:pPr lvl="1"/>
            <a:r>
              <a:rPr lang="es-MX" dirty="0" err="1" smtClean="0"/>
              <a:t>Chatbots</a:t>
            </a:r>
            <a:endParaRPr lang="es-MX" dirty="0" smtClean="0"/>
          </a:p>
          <a:p>
            <a:pPr lvl="1"/>
            <a:r>
              <a:rPr lang="es-MX" dirty="0" smtClean="0"/>
              <a:t>Análisis de sentimientos</a:t>
            </a:r>
          </a:p>
          <a:p>
            <a:r>
              <a:rPr lang="es-MX" dirty="0" smtClean="0"/>
              <a:t>Videojuegos</a:t>
            </a:r>
          </a:p>
          <a:p>
            <a:pPr lvl="1"/>
            <a:r>
              <a:rPr lang="es-MX" dirty="0" err="1" smtClean="0"/>
              <a:t>NPCs</a:t>
            </a:r>
            <a:endParaRPr lang="es-MX" dirty="0" smtClean="0"/>
          </a:p>
          <a:p>
            <a:pPr lvl="1"/>
            <a:r>
              <a:rPr lang="es-MX" dirty="0" smtClean="0"/>
              <a:t>Creación de contenido</a:t>
            </a:r>
          </a:p>
          <a:p>
            <a:r>
              <a:rPr lang="es-MX" dirty="0" smtClean="0"/>
              <a:t>Medio ambiente</a:t>
            </a:r>
          </a:p>
          <a:p>
            <a:pPr lvl="1"/>
            <a:r>
              <a:rPr lang="es-MX" dirty="0" smtClean="0"/>
              <a:t>Red eléctrica inteligente</a:t>
            </a:r>
          </a:p>
          <a:p>
            <a:pPr lvl="1"/>
            <a:r>
              <a:rPr lang="es-MX" dirty="0" smtClean="0"/>
              <a:t>Modelado y predicción del clima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4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43550" cy="1325563"/>
          </a:xfrm>
        </p:spPr>
        <p:txBody>
          <a:bodyPr/>
          <a:lstStyle/>
          <a:p>
            <a:r>
              <a:rPr lang="es-MX" dirty="0" smtClean="0"/>
              <a:t>Integridad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Intención e impacto</a:t>
            </a:r>
          </a:p>
          <a:p>
            <a:r>
              <a:rPr lang="es-MX" dirty="0" smtClean="0"/>
              <a:t>Uso no previsto</a:t>
            </a:r>
          </a:p>
          <a:p>
            <a:r>
              <a:rPr lang="es-MX" dirty="0" smtClean="0"/>
              <a:t>Sesgo involuntario</a:t>
            </a:r>
          </a:p>
          <a:p>
            <a:r>
              <a:rPr lang="es-MX" dirty="0" smtClean="0"/>
              <a:t>Permisos y consentimiento</a:t>
            </a:r>
            <a:endParaRPr lang="es-MX" dirty="0"/>
          </a:p>
        </p:txBody>
      </p:sp>
      <p:pic>
        <p:nvPicPr>
          <p:cNvPr id="7" name="C1.1 Oppenheimer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9038" y="-11418"/>
            <a:ext cx="3481387" cy="6188381"/>
          </a:xfrm>
        </p:spPr>
      </p:pic>
    </p:spTree>
    <p:extLst>
      <p:ext uri="{BB962C8B-B14F-4D97-AF65-F5344CB8AC3E}">
        <p14:creationId xmlns:p14="http://schemas.microsoft.com/office/powerpoint/2010/main" val="10384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43550" cy="1325563"/>
          </a:xfrm>
        </p:spPr>
        <p:txBody>
          <a:bodyPr/>
          <a:lstStyle/>
          <a:p>
            <a:r>
              <a:rPr lang="es-MX" dirty="0" smtClean="0"/>
              <a:t>Integridad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Intención e impacto</a:t>
            </a:r>
          </a:p>
          <a:p>
            <a:r>
              <a:rPr lang="es-MX" dirty="0" smtClean="0"/>
              <a:t>Uso no previsto</a:t>
            </a:r>
          </a:p>
          <a:p>
            <a:r>
              <a:rPr lang="es-MX" dirty="0" smtClean="0"/>
              <a:t>Sesgo involuntario</a:t>
            </a:r>
          </a:p>
          <a:p>
            <a:r>
              <a:rPr lang="es-MX" dirty="0" smtClean="0"/>
              <a:t>Permisos y consentimiento</a:t>
            </a:r>
            <a:endParaRPr lang="es-MX" dirty="0"/>
          </a:p>
        </p:txBody>
      </p:sp>
      <p:grpSp>
        <p:nvGrpSpPr>
          <p:cNvPr id="6" name="Group 5"/>
          <p:cNvGrpSpPr/>
          <p:nvPr/>
        </p:nvGrpSpPr>
        <p:grpSpPr>
          <a:xfrm>
            <a:off x="9317583" y="0"/>
            <a:ext cx="2874417" cy="3600000"/>
            <a:chOff x="9317583" y="0"/>
            <a:chExt cx="2874417" cy="3600000"/>
          </a:xfrm>
        </p:grpSpPr>
        <p:pic>
          <p:nvPicPr>
            <p:cNvPr id="1026" name="Picture 2" descr="How a cleaning product became a popular children's to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583" y="0"/>
              <a:ext cx="2658973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5400000">
              <a:off x="10857820" y="1280639"/>
              <a:ext cx="24529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dirty="0" smtClean="0">
                  <a:solidFill>
                    <a:schemeClr val="bg1">
                      <a:lumMod val="65000"/>
                    </a:schemeClr>
                  </a:solidFill>
                </a:rPr>
                <a:t>Imagen obtenida </a:t>
              </a:r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de https://bethcollier.substack.com/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49904" y="2933700"/>
            <a:ext cx="4483122" cy="3086100"/>
            <a:chOff x="5049904" y="2933700"/>
            <a:chExt cx="4483122" cy="3086100"/>
          </a:xfrm>
        </p:grpSpPr>
        <p:pic>
          <p:nvPicPr>
            <p:cNvPr id="1028" name="Picture 4" descr="Masa Play-Doh Hasbro 112 g Varios Colores 1 Piez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" t="16911" r="4956" b="18219"/>
            <a:stretch/>
          </p:blipFill>
          <p:spPr bwMode="auto">
            <a:xfrm>
              <a:off x="5049904" y="2933700"/>
              <a:ext cx="426768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5400000">
              <a:off x="8253348" y="4702178"/>
              <a:ext cx="23439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sz="800" dirty="0" smtClean="0">
                  <a:solidFill>
                    <a:schemeClr val="bg1">
                      <a:lumMod val="65000"/>
                    </a:schemeClr>
                  </a:solidFill>
                </a:rPr>
                <a:t>Imagen obtenida </a:t>
              </a:r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de https://www.amazon.com.mx/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2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43550" cy="1325563"/>
          </a:xfrm>
        </p:spPr>
        <p:txBody>
          <a:bodyPr/>
          <a:lstStyle/>
          <a:p>
            <a:r>
              <a:rPr lang="es-MX" dirty="0" smtClean="0"/>
              <a:t>Integridad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Intención e impacto</a:t>
            </a:r>
          </a:p>
          <a:p>
            <a:r>
              <a:rPr lang="es-MX" dirty="0" smtClean="0"/>
              <a:t>Uso no previsto</a:t>
            </a:r>
          </a:p>
          <a:p>
            <a:r>
              <a:rPr lang="es-MX" dirty="0" smtClean="0"/>
              <a:t>Sesgo involuntario</a:t>
            </a:r>
          </a:p>
          <a:p>
            <a:r>
              <a:rPr lang="es-MX" dirty="0" smtClean="0"/>
              <a:t>Permisos y consentimiento</a:t>
            </a:r>
            <a:endParaRPr lang="es-MX" dirty="0"/>
          </a:p>
        </p:txBody>
      </p:sp>
      <p:pic>
        <p:nvPicPr>
          <p:cNvPr id="5" name="C1.1 Sesg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640" y="374269"/>
            <a:ext cx="7071360" cy="5303520"/>
          </a:xfrm>
        </p:spPr>
      </p:pic>
    </p:spTree>
    <p:extLst>
      <p:ext uri="{BB962C8B-B14F-4D97-AF65-F5344CB8AC3E}">
        <p14:creationId xmlns:p14="http://schemas.microsoft.com/office/powerpoint/2010/main" val="53327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43550" cy="1325563"/>
          </a:xfrm>
        </p:spPr>
        <p:txBody>
          <a:bodyPr/>
          <a:lstStyle/>
          <a:p>
            <a:r>
              <a:rPr lang="es-MX" dirty="0" smtClean="0"/>
              <a:t>Integridad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Intención e impacto</a:t>
            </a:r>
          </a:p>
          <a:p>
            <a:r>
              <a:rPr lang="es-MX" dirty="0" smtClean="0"/>
              <a:t>Uso no previsto</a:t>
            </a:r>
          </a:p>
          <a:p>
            <a:r>
              <a:rPr lang="es-MX" dirty="0" smtClean="0"/>
              <a:t>Sesgo involuntario</a:t>
            </a:r>
          </a:p>
          <a:p>
            <a:r>
              <a:rPr lang="es-MX" dirty="0" smtClean="0"/>
              <a:t>Permisos y consentimiento</a:t>
            </a:r>
            <a:endParaRPr lang="es-MX" dirty="0"/>
          </a:p>
        </p:txBody>
      </p:sp>
      <p:grpSp>
        <p:nvGrpSpPr>
          <p:cNvPr id="8" name="Group 7"/>
          <p:cNvGrpSpPr/>
          <p:nvPr/>
        </p:nvGrpSpPr>
        <p:grpSpPr>
          <a:xfrm rot="21121925">
            <a:off x="400410" y="3972273"/>
            <a:ext cx="8248650" cy="2325243"/>
            <a:chOff x="1477899" y="3764852"/>
            <a:chExt cx="8248650" cy="23252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7899" y="3764852"/>
              <a:ext cx="8248650" cy="22383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477899" y="5874651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https://www.wired.com/story/best-algorithms-struggle-recognize-black-faces-equally/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72150" y="0"/>
            <a:ext cx="6419850" cy="2265706"/>
            <a:chOff x="5772150" y="0"/>
            <a:chExt cx="6419850" cy="22657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150" y="0"/>
              <a:ext cx="6419850" cy="21145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72150" y="2050262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https://www.scientificamerican.com/article/police-facial-recognition-technology-cant-tell-black-people-apart/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768247">
            <a:off x="6499240" y="2187172"/>
            <a:ext cx="5427396" cy="2277174"/>
            <a:chOff x="6156528" y="2249487"/>
            <a:chExt cx="5427396" cy="22771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528" y="2249487"/>
              <a:ext cx="5427396" cy="212601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56528" y="4311217"/>
              <a:ext cx="522775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800" dirty="0">
                  <a:solidFill>
                    <a:schemeClr val="bg1">
                      <a:lumMod val="65000"/>
                    </a:schemeClr>
                  </a:solidFill>
                </a:rPr>
                <a:t>https://www.theguardian.com/us-news/2023/feb/08/us-immigration-cbp-one-app-facial-recognition-bias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2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EB5D5A65-A079-4177-9EFA-DC299A6F8E71}" vid="{28D1130A-2566-4EAF-8DD5-757D0F1935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UDEM</Template>
  <TotalTime>2556</TotalTime>
  <Words>412</Words>
  <Application>Microsoft Office PowerPoint</Application>
  <PresentationFormat>Widescreen</PresentationFormat>
  <Paragraphs>114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UDEM</vt:lpstr>
      <vt:lpstr>Office Theme</vt:lpstr>
      <vt:lpstr>Introducción a la Inteligencia Artificial</vt:lpstr>
      <vt:lpstr>Inteligencia Artificial</vt:lpstr>
      <vt:lpstr>Inteligencia Artificial</vt:lpstr>
      <vt:lpstr>Objetivos</vt:lpstr>
      <vt:lpstr>Aplicaciones de IA</vt:lpstr>
      <vt:lpstr>Integridad</vt:lpstr>
      <vt:lpstr>Integridad</vt:lpstr>
      <vt:lpstr>Integridad</vt:lpstr>
      <vt:lpstr>Integridad</vt:lpstr>
      <vt:lpstr>Integridad</vt:lpstr>
      <vt:lpstr>El núcleo de los algoritmos</vt:lpstr>
      <vt:lpstr>Datos</vt:lpstr>
      <vt:lpstr>Algoritmos</vt:lpstr>
      <vt:lpstr>Mapa de Algoritmos de IA</vt:lpstr>
      <vt:lpstr>Mapa de Algoritmos de IA</vt:lpstr>
      <vt:lpstr>Mapa de Algoritmos de IA</vt:lpstr>
      <vt:lpstr>Mapa de Algoritmos de IA</vt:lpstr>
      <vt:lpstr>Mapa de Algoritmos de IA</vt:lpstr>
      <vt:lpstr>Mapa de Algoritmos de IA</vt:lpstr>
      <vt:lpstr>Mapa de Algoritmos de IA</vt:lpstr>
      <vt:lpstr>Próxima clase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C1.1 Introducción a la Inteligencia Artificial</dc:title>
  <dc:creator>Antonio Martínez Torteya</dc:creator>
  <cp:lastModifiedBy>Antonio Martínez Torteya</cp:lastModifiedBy>
  <cp:revision>50</cp:revision>
  <dcterms:created xsi:type="dcterms:W3CDTF">2023-07-30T16:50:58Z</dcterms:created>
  <dcterms:modified xsi:type="dcterms:W3CDTF">2023-08-01T23:01:50Z</dcterms:modified>
</cp:coreProperties>
</file>